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8" r:id="rId3"/>
    <p:sldId id="322" r:id="rId4"/>
    <p:sldId id="303" r:id="rId5"/>
    <p:sldId id="318" r:id="rId6"/>
    <p:sldId id="291" r:id="rId7"/>
    <p:sldId id="317" r:id="rId8"/>
    <p:sldId id="323" r:id="rId9"/>
    <p:sldId id="319" r:id="rId10"/>
    <p:sldId id="320" r:id="rId11"/>
    <p:sldId id="321" r:id="rId12"/>
    <p:sldId id="313" r:id="rId13"/>
    <p:sldId id="324" r:id="rId14"/>
    <p:sldId id="312" r:id="rId15"/>
    <p:sldId id="280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nnar Gislason" initials="GG" lastIdx="3" clrIdx="0">
    <p:extLst>
      <p:ext uri="{19B8F6BF-5375-455C-9EA6-DF929625EA0E}">
        <p15:presenceInfo xmlns:p15="http://schemas.microsoft.com/office/powerpoint/2012/main" userId="S::Gunnar.Gislason@regionh.dk::1b8087eb-6201-42f6-92a2-16a885d829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4465-030F-48B4-A2A9-905376B8A853}" type="datetimeFigureOut">
              <a:rPr lang="da-DK" smtClean="0"/>
              <a:t>28-03-2023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28532-8837-4AA2-91CB-EB03A56A9A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9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 dirty="0"/>
              <a:t>Opdatering på DANNOAC studiet</a:t>
            </a:r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58D4-CE8F-402A-A3B5-F7CD80458BC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554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oversigtstabel</a:t>
            </a:r>
            <a:r>
              <a:rPr lang="da-DK" baseline="0" dirty="0"/>
              <a:t> der viser baseline karakteristika som ikke er ens i NOAK studier.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58D4-CE8F-402A-A3B5-F7CD80458BC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73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altLang="da-DK" dirty="0"/>
              <a:t>- Her</a:t>
            </a:r>
            <a:r>
              <a:rPr lang="da-DK" altLang="da-DK" baseline="0" dirty="0"/>
              <a:t> er eksempler på behandlingssekvenser..</a:t>
            </a:r>
            <a:endParaRPr lang="da-DK" altLang="da-DK" dirty="0"/>
          </a:p>
        </p:txBody>
      </p:sp>
      <p:sp>
        <p:nvSpPr>
          <p:cNvPr id="27652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9B0F878-FECB-4330-9EC7-E88A98BEDA74}" type="slidenum">
              <a:rPr lang="da-DK" altLang="da-DK" smtClean="0"/>
              <a:pPr/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2272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58372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E9B34C0-8213-481D-B0D5-E9722430F415}" type="slidenum">
              <a:rPr lang="da-DK" altLang="da-DK" smtClean="0"/>
              <a:pPr/>
              <a:t>12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126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altLang="da-DK"/>
          </a:p>
        </p:txBody>
      </p:sp>
      <p:sp>
        <p:nvSpPr>
          <p:cNvPr id="58372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E9B34C0-8213-481D-B0D5-E9722430F415}" type="slidenum">
              <a:rPr lang="da-DK" altLang="da-DK" smtClean="0"/>
              <a:pPr/>
              <a:t>13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9380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58D4-CE8F-402A-A3B5-F7CD80458BC1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5629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58D4-CE8F-402A-A3B5-F7CD80458BC1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463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2276C-3D6F-4EC8-B0CA-A2BDB533C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E2A8A36-FD5E-4911-BC27-9D067FE86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22BB6D-575D-42E2-B97D-9BC0F30D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348-F0D9-463E-940E-D84E89280551}" type="datetimeFigureOut">
              <a:rPr lang="da-DK" smtClean="0"/>
              <a:t>28-03-2023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8D0D77-2EFA-4E2E-8D6C-345A7D63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18CF0F-89CD-40CA-B5F4-95AB19B6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C88D-4947-4764-B961-AE113A5F2D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C0A19-67F2-45E5-8D7D-A126596C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F3ECB36-3906-4D72-A2E8-945A5C2F7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741BED-6E23-4FE5-B46E-5D505865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348-F0D9-463E-940E-D84E89280551}" type="datetimeFigureOut">
              <a:rPr lang="da-DK" smtClean="0"/>
              <a:t>28-03-2023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0B74066-4468-4962-B629-925BB175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6B4243-E7B8-4012-A4C6-4C7B4891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C88D-4947-4764-B961-AE113A5F2D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343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E8C5330-BA18-4232-A310-5B1B90F02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C135567-7B16-4434-B03C-EDA965400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F65863F-0BFD-437D-AE9D-56717591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348-F0D9-463E-940E-D84E89280551}" type="datetimeFigureOut">
              <a:rPr lang="da-DK" smtClean="0"/>
              <a:t>28-03-2023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A165FE-C65E-4FC1-899C-A012B039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E8B193-65C5-40DD-A3AA-7B2C0BF41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C88D-4947-4764-B961-AE113A5F2D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500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56419-DC08-4B49-969A-AE4C1EAF8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033979-69FF-48DF-A8F0-C600B6969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45422C-2508-4E96-84AD-410A1787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348-F0D9-463E-940E-D84E89280551}" type="datetimeFigureOut">
              <a:rPr lang="da-DK" smtClean="0"/>
              <a:t>28-03-2023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7043A9-FB08-48D8-B040-C5EAE948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D2B8AC-8832-4CED-A7A3-A14BD53B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C88D-4947-4764-B961-AE113A5F2D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58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2FD09-C1AB-4904-9AC0-0B4A4131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447D508-829C-4C2E-80D2-8E09FA3C1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969CA2-4917-429C-98BB-8D2E92BD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348-F0D9-463E-940E-D84E89280551}" type="datetimeFigureOut">
              <a:rPr lang="da-DK" smtClean="0"/>
              <a:t>28-03-2023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398F98-ABEB-4C7C-BA6B-274A2F95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3E1C5D-0218-4C20-A9C5-FDB47F2A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C88D-4947-4764-B961-AE113A5F2D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085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C2C08-D1FB-4256-8EFF-68F0B317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3EE9F9-BD29-4556-AABC-D80342F47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037DE04-F7A2-4B31-8E57-AC1ED622E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E796198-71E3-4A73-A605-07E515E1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348-F0D9-463E-940E-D84E89280551}" type="datetimeFigureOut">
              <a:rPr lang="da-DK" smtClean="0"/>
              <a:t>28-03-2023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FC185CC-2181-4596-A2EE-93C62D8F1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80E72B-4658-47F3-BAE2-F9EB20C7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C88D-4947-4764-B961-AE113A5F2D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825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E5576-2A61-478D-AA53-640FB9F5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D2C4806-90CF-4673-9B38-F5E80E554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32E36E8-7933-43CC-97C3-8756088FA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E58C081-74DE-48E3-B6B0-1F61E2422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B4CEA22-F804-4434-A976-0EE764362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4B28D5A-073B-4487-A8E4-233CDC79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348-F0D9-463E-940E-D84E89280551}" type="datetimeFigureOut">
              <a:rPr lang="da-DK" smtClean="0"/>
              <a:t>28-03-2023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C193E8B-E3B0-4F03-B514-6F7097F3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E451E02-DD7E-41A9-BCED-27AB1C1E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C88D-4947-4764-B961-AE113A5F2D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358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6F0C6-9135-46FB-8943-73990608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B1C3E20-E72D-4D45-9C45-2CFD6524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348-F0D9-463E-940E-D84E89280551}" type="datetimeFigureOut">
              <a:rPr lang="da-DK" smtClean="0"/>
              <a:t>28-03-2023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780C4A8-D04E-4B26-BAC9-8D17B7483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5778842-FFAE-4EB1-B961-8AFD10E3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C88D-4947-4764-B961-AE113A5F2D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048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FBB2535-D2E0-413C-85E0-D2FBDE51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348-F0D9-463E-940E-D84E89280551}" type="datetimeFigureOut">
              <a:rPr lang="da-DK" smtClean="0"/>
              <a:t>28-03-2023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1457080-CC2E-47B0-98DA-3F296C32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29DFF8D-203D-4EC6-927C-7FCA603C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C88D-4947-4764-B961-AE113A5F2D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20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884A4-0405-42B4-802F-9FBB7FEA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1C337F-E70E-4402-942F-55A248DE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0BE5F19-70F7-4E77-B025-48F4A3C99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B1528B7-5FF7-4687-AAC4-8CD7037B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348-F0D9-463E-940E-D84E89280551}" type="datetimeFigureOut">
              <a:rPr lang="da-DK" smtClean="0"/>
              <a:t>28-03-2023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373259D-5573-4F8C-9831-1E98EC99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1BB9AA-E26C-45BF-91F2-AC6138EC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C88D-4947-4764-B961-AE113A5F2D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572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B8A84-3549-4B81-8FBA-A3319337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FB3EC5F-3ACA-4551-9B07-FC61BCFD1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E05A05-4E36-4C1D-A56A-18045B2E7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CE953A2-B3B4-424F-A462-6FD6E554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348-F0D9-463E-940E-D84E89280551}" type="datetimeFigureOut">
              <a:rPr lang="da-DK" smtClean="0"/>
              <a:t>28-03-2023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037153A-2107-4833-93CA-8158EF3F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2263FF1-BBC4-4AAA-805A-CDA55AEE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C88D-4947-4764-B961-AE113A5F2D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335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1FAA05A-4C49-4653-9AEA-FCDAFE26A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BF6B981-A142-485F-9B61-6F7E2AADA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AE1419-2EC2-43DD-8C98-48B63B0DA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0348-F0D9-463E-940E-D84E89280551}" type="datetimeFigureOut">
              <a:rPr lang="da-DK" smtClean="0"/>
              <a:t>28-03-2023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3257A7-2E67-4C24-9E5D-D12AF62C0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EB6E279-8B1E-479F-92BA-FD2B40FB7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9C88D-4947-4764-B961-AE113A5F2D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534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a-DK" altLang="da-DK" sz="7200" b="1" dirty="0"/>
              <a:t>DANNOAC </a:t>
            </a:r>
            <a:br>
              <a:rPr lang="da-DK" altLang="da-DK" sz="7200" b="1" dirty="0"/>
            </a:br>
            <a:r>
              <a:rPr lang="da-DK" altLang="da-DK" sz="3600" b="1" dirty="0"/>
              <a:t>- et nationalt clusterrandomiseret registerstudie</a:t>
            </a:r>
            <a:endParaRPr lang="da-DK" sz="36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03D09D-8756-4713-872F-97BEA78CA431}"/>
              </a:ext>
            </a:extLst>
          </p:cNvPr>
          <p:cNvSpPr txBox="1">
            <a:spLocks/>
          </p:cNvSpPr>
          <p:nvPr/>
        </p:nvSpPr>
        <p:spPr>
          <a:xfrm>
            <a:off x="2260848" y="4856639"/>
            <a:ext cx="7670304" cy="951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D2321E"/>
              </a:buClr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D2321E"/>
              </a:buClr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D2321E"/>
              </a:buClr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D2321E"/>
              </a:buClr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D2321E"/>
              </a:buClr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da-DK" sz="20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B5A1D8A-CB01-42DD-9E9E-3E44EB496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88" y="3616436"/>
            <a:ext cx="3478082" cy="124020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F68FB1A-56E8-402A-9A83-E231746D7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27" y="3616436"/>
            <a:ext cx="3839528" cy="12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8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illedresultat for iphone">
            <a:extLst>
              <a:ext uri="{FF2B5EF4-FFF2-40B4-BE49-F238E27FC236}">
                <a16:creationId xmlns:a16="http://schemas.microsoft.com/office/drawing/2014/main" id="{28C30503-E92E-4E4B-8262-7016E0544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9" t="2481" r="25422" b="2820"/>
          <a:stretch/>
        </p:blipFill>
        <p:spPr bwMode="auto">
          <a:xfrm>
            <a:off x="7382602" y="303025"/>
            <a:ext cx="3264195" cy="63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F93EAB-1210-4B2D-935C-FB5B2DA0C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6" t="29583" r="41172" b="17291"/>
          <a:stretch/>
        </p:blipFill>
        <p:spPr>
          <a:xfrm>
            <a:off x="7641909" y="1232851"/>
            <a:ext cx="2700971" cy="4601758"/>
          </a:xfrm>
          <a:prstGeom prst="rect">
            <a:avLst/>
          </a:prstGeo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F5C6A638-122C-49B8-84B4-11C2B1128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733" y="1693510"/>
            <a:ext cx="5744317" cy="9544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a-DK" sz="2400" dirty="0"/>
              <a:t>Herefter vil du kunne se </a:t>
            </a:r>
            <a:r>
              <a:rPr lang="da-DK" sz="2400" dirty="0" err="1"/>
              <a:t>randomiseringen</a:t>
            </a:r>
            <a:r>
              <a:rPr lang="da-DK" sz="2400" dirty="0"/>
              <a:t> ved at vælge dit site</a:t>
            </a:r>
          </a:p>
          <a:p>
            <a:pPr marL="0" indent="0">
              <a:buNone/>
              <a:defRPr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27547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illedresultat for iphone">
            <a:extLst>
              <a:ext uri="{FF2B5EF4-FFF2-40B4-BE49-F238E27FC236}">
                <a16:creationId xmlns:a16="http://schemas.microsoft.com/office/drawing/2014/main" id="{28C30503-E92E-4E4B-8262-7016E0544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9" t="2481" r="25422" b="2820"/>
          <a:stretch/>
        </p:blipFill>
        <p:spPr bwMode="auto">
          <a:xfrm>
            <a:off x="7382602" y="303025"/>
            <a:ext cx="3264195" cy="63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47721DD-57F0-4342-854B-EC241D918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47" t="23750" r="41875" b="18958"/>
          <a:stretch/>
        </p:blipFill>
        <p:spPr>
          <a:xfrm>
            <a:off x="7652610" y="1228724"/>
            <a:ext cx="2677251" cy="4619305"/>
          </a:xfrm>
          <a:prstGeom prst="rect">
            <a:avLst/>
          </a:prstGeom>
        </p:spPr>
      </p:pic>
      <p:sp>
        <p:nvSpPr>
          <p:cNvPr id="4" name="Pladsholder til indhold 4">
            <a:extLst>
              <a:ext uri="{FF2B5EF4-FFF2-40B4-BE49-F238E27FC236}">
                <a16:creationId xmlns:a16="http://schemas.microsoft.com/office/drawing/2014/main" id="{DD416E4E-0126-4992-9D50-EA7B38A02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733" y="1693510"/>
            <a:ext cx="5744317" cy="9544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a-DK" sz="2400" dirty="0"/>
              <a:t>Herefter vil du kunne se </a:t>
            </a:r>
            <a:r>
              <a:rPr lang="da-DK" sz="2400" dirty="0" err="1"/>
              <a:t>randomiseringen</a:t>
            </a:r>
            <a:r>
              <a:rPr lang="da-DK" sz="2400" dirty="0"/>
              <a:t> ved at vælge dit site</a:t>
            </a:r>
          </a:p>
          <a:p>
            <a:pPr marL="0" indent="0">
              <a:buNone/>
              <a:defRPr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980066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Pladsholder til indhold 1"/>
          <p:cNvSpPr txBox="1">
            <a:spLocks/>
          </p:cNvSpPr>
          <p:nvPr/>
        </p:nvSpPr>
        <p:spPr bwMode="auto">
          <a:xfrm>
            <a:off x="3113763" y="178748"/>
            <a:ext cx="9078237" cy="650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l" fontAlgn="base">
              <a:buNone/>
            </a:pPr>
            <a:r>
              <a:rPr lang="en-US" b="1" i="1" u="sng" dirty="0" err="1">
                <a:solidFill>
                  <a:srgbClr val="FF6868"/>
                </a:solidFill>
                <a:latin typeface="inherit"/>
              </a:rPr>
              <a:t>Inklusionskriterier</a:t>
            </a:r>
            <a:endParaRPr lang="en-US" b="1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fontAlgn="base"/>
            <a:r>
              <a:rPr lang="en-US" b="0" i="0" dirty="0">
                <a:effectLst/>
                <a:latin typeface="Open Sans" panose="020B0606030504020204" pitchFamily="34" charset="0"/>
              </a:rPr>
              <a:t>Atrial fibrillation/flutter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patienter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med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indikation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for NOAC,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som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ikke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er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behandlet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med NOAC (a.k.a. DOAC)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i</a:t>
            </a:r>
            <a:r>
              <a:rPr lang="en-US" dirty="0">
                <a:latin typeface="Open Sans" panose="020B0606030504020204" pitchFamily="34" charset="0"/>
              </a:rPr>
              <a:t> 3 </a:t>
            </a:r>
            <a:r>
              <a:rPr lang="en-US" dirty="0" err="1">
                <a:latin typeface="Open Sans" panose="020B0606030504020204" pitchFamily="34" charset="0"/>
              </a:rPr>
              <a:t>måneder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fontAlgn="base"/>
            <a:endParaRPr lang="en-US" b="0" i="0" dirty="0"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dirty="0" err="1">
                <a:latin typeface="Open Sans" panose="020B0606030504020204" pitchFamily="34" charset="0"/>
              </a:rPr>
              <a:t>Patienter</a:t>
            </a:r>
            <a:r>
              <a:rPr lang="en-US" dirty="0">
                <a:latin typeface="Open Sans" panose="020B0606030504020204" pitchFamily="34" charset="0"/>
              </a:rPr>
              <a:t> med </a:t>
            </a:r>
            <a:r>
              <a:rPr lang="en-US" dirty="0" err="1">
                <a:latin typeface="Open Sans" panose="020B0606030504020204" pitchFamily="34" charset="0"/>
              </a:rPr>
              <a:t>dyb</a:t>
            </a:r>
            <a:r>
              <a:rPr lang="en-US" dirty="0">
                <a:latin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</a:rPr>
              <a:t>vene</a:t>
            </a:r>
            <a:r>
              <a:rPr lang="en-US" dirty="0">
                <a:latin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</a:rPr>
              <a:t>trombose</a:t>
            </a:r>
            <a:r>
              <a:rPr lang="en-US" dirty="0">
                <a:latin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</a:rPr>
              <a:t>eller</a:t>
            </a:r>
            <a:r>
              <a:rPr lang="en-US" dirty="0">
                <a:latin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</a:rPr>
              <a:t>lungeemboli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med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indikation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for NOAC.</a:t>
            </a:r>
          </a:p>
          <a:p>
            <a:pPr algn="l" fontAlgn="base"/>
            <a:endParaRPr lang="en-US" b="0" i="0" dirty="0"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r>
              <a:rPr lang="en-US" b="0" i="0" dirty="0">
                <a:effectLst/>
                <a:latin typeface="Open Sans" panose="020B0606030504020204" pitchFamily="34" charset="0"/>
              </a:rPr>
              <a:t>NB! Det er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vigtigt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at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bruge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det NOAC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som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afdelingen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er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randomiseret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til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. </a:t>
            </a:r>
          </a:p>
          <a:p>
            <a:pPr marL="0" indent="0" algn="l" fontAlgn="base">
              <a:buNone/>
            </a:pPr>
            <a:endParaRPr lang="en-US" b="1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marL="0" indent="0" algn="l" fontAlgn="base">
              <a:buNone/>
            </a:pPr>
            <a:r>
              <a:rPr lang="en-US" b="1" i="1" u="sng" dirty="0" err="1">
                <a:solidFill>
                  <a:srgbClr val="FF6868"/>
                </a:solidFill>
                <a:effectLst/>
                <a:latin typeface="inherit"/>
              </a:rPr>
              <a:t>Eksklusions</a:t>
            </a:r>
            <a:r>
              <a:rPr lang="en-US" b="1" i="1" u="sng" dirty="0" err="1">
                <a:solidFill>
                  <a:srgbClr val="FF6868"/>
                </a:solidFill>
                <a:latin typeface="inherit"/>
              </a:rPr>
              <a:t>kriterier</a:t>
            </a:r>
            <a:endParaRPr lang="en-US" b="1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b="0" i="0" dirty="0">
                <a:effectLst/>
                <a:latin typeface="Open Sans" panose="020B0606030504020204" pitchFamily="34" charset="0"/>
              </a:rPr>
              <a:t>NOACs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skal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bruges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I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henhold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til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guidelines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og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man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skal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være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opmærsom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på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kontraindikationer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(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fx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mekaniske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effectLst/>
                <a:latin typeface="Open Sans" panose="020B0606030504020204" pitchFamily="34" charset="0"/>
              </a:rPr>
              <a:t>hjerteklapper</a:t>
            </a:r>
            <a:r>
              <a:rPr lang="en-US" dirty="0">
                <a:latin typeface="Open Sans" panose="020B0606030504020204" pitchFamily="34" charset="0"/>
              </a:rPr>
              <a:t>, </a:t>
            </a:r>
            <a:r>
              <a:rPr lang="en-US" dirty="0" err="1">
                <a:latin typeface="Open Sans" panose="020B0606030504020204" pitchFamily="34" charset="0"/>
              </a:rPr>
              <a:t>gaviditet</a:t>
            </a:r>
            <a:r>
              <a:rPr lang="en-US" dirty="0">
                <a:latin typeface="Open Sans" panose="020B0606030504020204" pitchFamily="34" charset="0"/>
              </a:rPr>
              <a:t>, </a:t>
            </a:r>
            <a:r>
              <a:rPr lang="en-US" dirty="0" err="1">
                <a:latin typeface="Open Sans" panose="020B0606030504020204" pitchFamily="34" charset="0"/>
              </a:rPr>
              <a:t>amning</a:t>
            </a:r>
            <a:r>
              <a:rPr lang="en-US" dirty="0">
                <a:latin typeface="Open Sans" panose="020B0606030504020204" pitchFamily="34" charset="0"/>
              </a:rPr>
              <a:t>) </a:t>
            </a:r>
            <a:r>
              <a:rPr lang="en-US" dirty="0" err="1">
                <a:latin typeface="Open Sans" panose="020B0606030504020204" pitchFamily="34" charset="0"/>
              </a:rPr>
              <a:t>og</a:t>
            </a:r>
            <a:r>
              <a:rPr lang="en-US" dirty="0">
                <a:latin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</a:rPr>
              <a:t>begrænset</a:t>
            </a:r>
            <a:r>
              <a:rPr lang="en-US" dirty="0">
                <a:latin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</a:rPr>
              <a:t>anvendelse</a:t>
            </a:r>
            <a:r>
              <a:rPr lang="en-US" dirty="0">
                <a:latin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</a:rPr>
              <a:t>af</a:t>
            </a:r>
            <a:r>
              <a:rPr lang="en-US" dirty="0">
                <a:latin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</a:rPr>
              <a:t>nogle</a:t>
            </a:r>
            <a:r>
              <a:rPr lang="en-US" dirty="0">
                <a:latin typeface="Open Sans" panose="020B0606030504020204" pitchFamily="34" charset="0"/>
              </a:rPr>
              <a:t> NOACs </a:t>
            </a:r>
            <a:r>
              <a:rPr lang="en-US" dirty="0" err="1">
                <a:latin typeface="Open Sans" panose="020B0606030504020204" pitchFamily="34" charset="0"/>
              </a:rPr>
              <a:t>ved</a:t>
            </a:r>
            <a:r>
              <a:rPr lang="en-US" dirty="0">
                <a:latin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</a:rPr>
              <a:t>overvægt</a:t>
            </a:r>
            <a:r>
              <a:rPr lang="en-US" dirty="0">
                <a:latin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</a:rPr>
              <a:t>og</a:t>
            </a:r>
            <a:r>
              <a:rPr lang="en-US" dirty="0">
                <a:latin typeface="Open Sans" panose="020B0606030504020204" pitchFamily="34" charset="0"/>
              </a:rPr>
              <a:t> cancer. </a:t>
            </a:r>
            <a:endParaRPr lang="da-DK" sz="1600" dirty="0"/>
          </a:p>
          <a:p>
            <a:pPr marL="0" indent="0">
              <a:buNone/>
              <a:defRPr/>
            </a:pPr>
            <a:br>
              <a:rPr lang="da-DK" altLang="da-DK" sz="2800" dirty="0"/>
            </a:br>
            <a:endParaRPr lang="da-DK" altLang="da-DK" sz="2800" dirty="0"/>
          </a:p>
          <a:p>
            <a:pPr>
              <a:buFont typeface="Arial" panose="020B0604020202020204" pitchFamily="34" charset="0"/>
              <a:buNone/>
              <a:defRPr/>
            </a:pPr>
            <a:endParaRPr lang="da-DK" altLang="da-DK" sz="28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97356AE-6720-4ED0-A2CD-DE0B8488E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1" y="538733"/>
            <a:ext cx="2313224" cy="82484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DAEE742-B89D-444F-8972-76F0763D8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8" y="1858125"/>
            <a:ext cx="2591149" cy="83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>
          <a:xfrm>
            <a:off x="1943100" y="131764"/>
            <a:ext cx="8229600" cy="993775"/>
          </a:xfrm>
        </p:spPr>
        <p:txBody>
          <a:bodyPr>
            <a:normAutofit/>
          </a:bodyPr>
          <a:lstStyle/>
          <a:p>
            <a:r>
              <a:rPr lang="da-DK" altLang="da-DK" dirty="0"/>
              <a:t>Start</a:t>
            </a:r>
          </a:p>
        </p:txBody>
      </p:sp>
      <p:sp>
        <p:nvSpPr>
          <p:cNvPr id="39939" name="Pladsholder til indhold 1"/>
          <p:cNvSpPr txBox="1">
            <a:spLocks/>
          </p:cNvSpPr>
          <p:nvPr/>
        </p:nvSpPr>
        <p:spPr bwMode="auto">
          <a:xfrm>
            <a:off x="1159328" y="1125539"/>
            <a:ext cx="10450286" cy="558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da-DK" altLang="da-DK" sz="3200" dirty="0"/>
              <a:t>Vi starter de første sites 1. februar 2023</a:t>
            </a:r>
          </a:p>
          <a:p>
            <a:pPr marL="0" indent="0">
              <a:buNone/>
              <a:defRPr/>
            </a:pPr>
            <a:r>
              <a:rPr lang="da-DK" dirty="0"/>
              <a:t>Efterfølgende sites startes løbende i foråret 2023</a:t>
            </a:r>
          </a:p>
          <a:p>
            <a:pPr marL="0" indent="0">
              <a:buNone/>
              <a:defRPr/>
            </a:pPr>
            <a:endParaRPr lang="da-DK" dirty="0"/>
          </a:p>
          <a:p>
            <a:pPr marL="0" indent="0">
              <a:buNone/>
              <a:defRPr/>
            </a:pPr>
            <a:endParaRPr lang="da-DK" dirty="0"/>
          </a:p>
          <a:p>
            <a:pPr>
              <a:buClr>
                <a:schemeClr val="tx1"/>
              </a:buClr>
              <a:defRPr/>
            </a:pPr>
            <a:r>
              <a:rPr lang="da-DK" dirty="0" err="1"/>
              <a:t>Kardiologsike</a:t>
            </a:r>
            <a:r>
              <a:rPr lang="da-DK" dirty="0"/>
              <a:t> afdelinger og neurologiske afdelinger</a:t>
            </a:r>
          </a:p>
          <a:p>
            <a:pPr>
              <a:buClr>
                <a:schemeClr val="tx1"/>
              </a:buClr>
              <a:defRPr/>
            </a:pPr>
            <a:endParaRPr lang="da-DK" dirty="0"/>
          </a:p>
          <a:p>
            <a:pPr>
              <a:buClr>
                <a:schemeClr val="tx1"/>
              </a:buClr>
              <a:defRPr/>
            </a:pPr>
            <a:endParaRPr lang="da-DK" dirty="0"/>
          </a:p>
          <a:p>
            <a:pPr>
              <a:buClr>
                <a:schemeClr val="tx1"/>
              </a:buClr>
              <a:defRPr/>
            </a:pPr>
            <a:r>
              <a:rPr lang="da-DK" dirty="0" err="1"/>
              <a:t>Kardiologsike</a:t>
            </a:r>
            <a:r>
              <a:rPr lang="da-DK" dirty="0"/>
              <a:t> afdelinger og medicinske afdelinger</a:t>
            </a:r>
          </a:p>
          <a:p>
            <a:pPr>
              <a:buClr>
                <a:schemeClr val="tx1"/>
              </a:buClr>
              <a:defRPr/>
            </a:pPr>
            <a:endParaRPr lang="da-DK" dirty="0"/>
          </a:p>
          <a:p>
            <a:pPr marL="1371600" lvl="3" indent="0">
              <a:buClr>
                <a:schemeClr val="tx1"/>
              </a:buClr>
              <a:buNone/>
            </a:pPr>
            <a:r>
              <a:rPr lang="da-DK" altLang="da-DK" sz="3200" dirty="0">
                <a:solidFill>
                  <a:prstClr val="black"/>
                </a:solidFill>
                <a:ea typeface="+mn-ea"/>
              </a:rPr>
              <a:t>Alle sites vil bliver opdateret i øjeblikket!</a:t>
            </a:r>
          </a:p>
          <a:p>
            <a:pPr>
              <a:defRPr/>
            </a:pPr>
            <a:endParaRPr lang="da-DK" sz="1600" dirty="0"/>
          </a:p>
          <a:p>
            <a:pPr marL="0" indent="0">
              <a:buNone/>
              <a:defRPr/>
            </a:pPr>
            <a:endParaRPr lang="da-DK" sz="1600" dirty="0"/>
          </a:p>
          <a:p>
            <a:pPr marL="0" indent="0">
              <a:buNone/>
              <a:defRPr/>
            </a:pPr>
            <a:br>
              <a:rPr lang="da-DK" altLang="da-DK" sz="2800" dirty="0"/>
            </a:br>
            <a:endParaRPr lang="da-DK" altLang="da-DK" sz="2800" dirty="0"/>
          </a:p>
          <a:p>
            <a:pPr>
              <a:buFont typeface="Arial" panose="020B0604020202020204" pitchFamily="34" charset="0"/>
              <a:buNone/>
              <a:defRPr/>
            </a:pPr>
            <a:endParaRPr lang="da-DK" altLang="da-DK" sz="28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97356AE-6720-4ED0-A2CD-DE0B8488E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2194583"/>
            <a:ext cx="2313224" cy="82484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DAEE742-B89D-444F-8972-76F0763D8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440377"/>
            <a:ext cx="2591149" cy="83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altLang="da-DK" dirty="0" err="1"/>
              <a:t>Endorsement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altLang="da-DK" sz="3800" dirty="0"/>
              <a:t>Følgende selskaber har tidligere </a:t>
            </a:r>
            <a:r>
              <a:rPr lang="da-DK" altLang="da-DK" sz="3800" dirty="0" err="1"/>
              <a:t>endorsed</a:t>
            </a:r>
            <a:r>
              <a:rPr lang="da-DK" altLang="da-DK" sz="3800" dirty="0"/>
              <a:t> studiet:</a:t>
            </a:r>
          </a:p>
          <a:p>
            <a:pPr lvl="1"/>
            <a:r>
              <a:rPr lang="da-DK" altLang="da-DK" sz="2800" dirty="0"/>
              <a:t>Dansk Cardiologisk Selskab</a:t>
            </a:r>
            <a:endParaRPr lang="da-DK" altLang="da-DK" sz="2600" dirty="0"/>
          </a:p>
          <a:p>
            <a:pPr lvl="1"/>
            <a:r>
              <a:rPr lang="da-DK" altLang="da-DK" sz="2600" dirty="0"/>
              <a:t>Dansk Selskab for Apopleksi</a:t>
            </a:r>
          </a:p>
          <a:p>
            <a:pPr lvl="1"/>
            <a:r>
              <a:rPr lang="da-DK" altLang="da-DK" sz="2600" dirty="0"/>
              <a:t>Dansk Selskab for Geriatri</a:t>
            </a:r>
          </a:p>
          <a:p>
            <a:pPr lvl="1"/>
            <a:r>
              <a:rPr lang="da-DK" altLang="da-DK" sz="2600" dirty="0"/>
              <a:t>Dansk Neurologisk Selskab</a:t>
            </a:r>
          </a:p>
          <a:p>
            <a:endParaRPr lang="da-DK" altLang="da-DK" sz="3500" dirty="0"/>
          </a:p>
          <a:p>
            <a:pPr lvl="3"/>
            <a:r>
              <a:rPr lang="da-DK" altLang="da-DK" sz="3500" dirty="0"/>
              <a:t>Alle medicinske selskaber bliver opdateret</a:t>
            </a:r>
          </a:p>
          <a:p>
            <a:endParaRPr lang="da-DK" altLang="da-DK" sz="3500" dirty="0"/>
          </a:p>
          <a:p>
            <a:r>
              <a:rPr lang="da-DK" altLang="da-DK" sz="3500" dirty="0"/>
              <a:t>Ingen medicinalfirmaer</a:t>
            </a:r>
          </a:p>
          <a:p>
            <a:endParaRPr lang="da-DK" altLang="da-DK" sz="3200" dirty="0"/>
          </a:p>
        </p:txBody>
      </p:sp>
    </p:spTree>
    <p:extLst>
      <p:ext uri="{BB962C8B-B14F-4D97-AF65-F5344CB8AC3E}">
        <p14:creationId xmlns:p14="http://schemas.microsoft.com/office/powerpoint/2010/main" val="382670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altLang="da-DK" sz="4000" dirty="0"/>
              <a:t>Ved spørgsmål kan I kontakte lokal DANNOAC PI</a:t>
            </a:r>
            <a:endParaRPr lang="da-DK" sz="4000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1285875" y="2096666"/>
            <a:ext cx="9372600" cy="2952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Lokal </a:t>
            </a:r>
            <a:r>
              <a:rPr lang="da-DK" dirty="0" err="1"/>
              <a:t>investigator</a:t>
            </a:r>
            <a:r>
              <a:rPr lang="da-DK" dirty="0"/>
              <a:t>: </a:t>
            </a:r>
          </a:p>
          <a:p>
            <a:pPr marL="0" indent="0">
              <a:buNone/>
            </a:pPr>
            <a:r>
              <a:rPr lang="da-DK" dirty="0"/>
              <a:t>Mail: </a:t>
            </a:r>
            <a:r>
              <a:rPr lang="da-DK" i="1" dirty="0"/>
              <a:t>[lokal </a:t>
            </a:r>
            <a:r>
              <a:rPr lang="da-DK" i="1" dirty="0" err="1"/>
              <a:t>investigator</a:t>
            </a:r>
            <a:r>
              <a:rPr lang="da-DK" i="1" dirty="0"/>
              <a:t>]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eller: Gunnar.Gislason@regionh.dk</a:t>
            </a:r>
          </a:p>
          <a:p>
            <a:endParaRPr lang="da-DK" dirty="0"/>
          </a:p>
          <a:p>
            <a:pPr marL="0" indent="0" algn="ctr">
              <a:buNone/>
            </a:pPr>
            <a:r>
              <a:rPr lang="da-DK" i="1" dirty="0"/>
              <a:t>www.dannoac.dk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68297EA-BF1F-44AD-A8D4-64A0B0594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88" y="5240131"/>
            <a:ext cx="3478082" cy="124020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73F1DF6-8F0C-45DA-8DF6-FCB6B1F6C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27" y="5240131"/>
            <a:ext cx="3839528" cy="12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78" y="97655"/>
            <a:ext cx="9064609" cy="644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5"/>
          <p:cNvSpPr txBox="1">
            <a:spLocks noChangeArrowheads="1"/>
          </p:cNvSpPr>
          <p:nvPr/>
        </p:nvSpPr>
        <p:spPr bwMode="auto">
          <a:xfrm rot="1446061">
            <a:off x="2724152" y="2016889"/>
            <a:ext cx="6824663" cy="286232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6000" dirty="0">
                <a:latin typeface="Calibri" panose="020F0502020204030204" pitchFamily="34" charset="0"/>
              </a:rPr>
              <a:t>De fire NOAK er ikke sammenlignet i et randomiseret forsøg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559497" y="6476579"/>
            <a:ext cx="1870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>
                <a:latin typeface="Calibri" panose="020F0502020204030204" pitchFamily="34" charset="0"/>
              </a:rPr>
              <a:t>Ruff CT al.</a:t>
            </a:r>
            <a:r>
              <a:rPr lang="en-US" altLang="da-DK" sz="1400" b="1" dirty="0">
                <a:latin typeface="Calibri" panose="020F0502020204030204" pitchFamily="34" charset="0"/>
              </a:rPr>
              <a:t> Lancet 2014</a:t>
            </a:r>
          </a:p>
        </p:txBody>
      </p:sp>
    </p:spTree>
    <p:extLst>
      <p:ext uri="{BB962C8B-B14F-4D97-AF65-F5344CB8AC3E}">
        <p14:creationId xmlns:p14="http://schemas.microsoft.com/office/powerpoint/2010/main" val="421114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34B2F07-17E4-4F30-A5F5-F56D99C1A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21348" r="71263" b="3715"/>
          <a:stretch/>
        </p:blipFill>
        <p:spPr>
          <a:xfrm>
            <a:off x="4236720" y="0"/>
            <a:ext cx="4570706" cy="6756696"/>
          </a:xfrm>
          <a:prstGeom prst="rect">
            <a:avLst/>
          </a:prstGeom>
        </p:spPr>
      </p:pic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0BDBDB4C-43C1-4434-808B-60DD771B9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33" y="1560159"/>
            <a:ext cx="3915517" cy="155451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a-DK" sz="2400" dirty="0"/>
              <a:t>Low-interventions studier er nu godkendt i Danmark for klyngerforsøg, hvormed man ikke behøver skriftligt informeret samtykke.</a:t>
            </a:r>
          </a:p>
        </p:txBody>
      </p:sp>
    </p:spTree>
    <p:extLst>
      <p:ext uri="{BB962C8B-B14F-4D97-AF65-F5344CB8AC3E}">
        <p14:creationId xmlns:p14="http://schemas.microsoft.com/office/powerpoint/2010/main" val="193972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339FF81-9EF8-4542-ADCC-305D763F1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05" y="802640"/>
            <a:ext cx="4473426" cy="159512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A2B2F51-8AFC-4FE1-B070-1E392A404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00" y="3368040"/>
            <a:ext cx="4938311" cy="1595119"/>
          </a:xfrm>
          <a:prstGeom prst="rect">
            <a:avLst/>
          </a:prstGeom>
        </p:spPr>
      </p:pic>
      <p:sp>
        <p:nvSpPr>
          <p:cNvPr id="5" name="Tekstboks 5">
            <a:extLst>
              <a:ext uri="{FF2B5EF4-FFF2-40B4-BE49-F238E27FC236}">
                <a16:creationId xmlns:a16="http://schemas.microsoft.com/office/drawing/2014/main" id="{AD205EC9-6DF9-4EBE-9BAC-51630DA6C668}"/>
              </a:ext>
            </a:extLst>
          </p:cNvPr>
          <p:cNvSpPr txBox="1">
            <a:spLocks noChangeArrowheads="1"/>
          </p:cNvSpPr>
          <p:nvPr/>
        </p:nvSpPr>
        <p:spPr bwMode="auto">
          <a:xfrm rot="1446061">
            <a:off x="7428098" y="1481745"/>
            <a:ext cx="4306179" cy="923330"/>
          </a:xfrm>
          <a:prstGeom prst="rect">
            <a:avLst/>
          </a:prstGeom>
          <a:noFill/>
          <a:ln w="635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a-DK" altLang="da-DK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Godkendt</a:t>
            </a:r>
            <a:r>
              <a:rPr lang="da-DK" altLang="da-DK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Smilende ansigt 1">
            <a:extLst>
              <a:ext uri="{FF2B5EF4-FFF2-40B4-BE49-F238E27FC236}">
                <a16:creationId xmlns:a16="http://schemas.microsoft.com/office/drawing/2014/main" id="{BA770E10-430E-44D6-B033-2657502288BA}"/>
              </a:ext>
            </a:extLst>
          </p:cNvPr>
          <p:cNvSpPr/>
          <p:nvPr/>
        </p:nvSpPr>
        <p:spPr>
          <a:xfrm rot="1241484">
            <a:off x="10720936" y="2252749"/>
            <a:ext cx="621817" cy="604982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boks 5">
            <a:extLst>
              <a:ext uri="{FF2B5EF4-FFF2-40B4-BE49-F238E27FC236}">
                <a16:creationId xmlns:a16="http://schemas.microsoft.com/office/drawing/2014/main" id="{A1A0FE1D-3EFF-4C76-A32C-FB68AACAB81C}"/>
              </a:ext>
            </a:extLst>
          </p:cNvPr>
          <p:cNvSpPr txBox="1">
            <a:spLocks noChangeArrowheads="1"/>
          </p:cNvSpPr>
          <p:nvPr/>
        </p:nvSpPr>
        <p:spPr bwMode="auto">
          <a:xfrm rot="1446061">
            <a:off x="6810574" y="3609990"/>
            <a:ext cx="4808847" cy="830997"/>
          </a:xfrm>
          <a:prstGeom prst="rect">
            <a:avLst/>
          </a:prstGeom>
          <a:noFill/>
          <a:ln w="635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32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4800" dirty="0">
                <a:latin typeface="Calibri" panose="020F0502020204030204" pitchFamily="34" charset="0"/>
              </a:rPr>
              <a:t> </a:t>
            </a:r>
            <a:r>
              <a:rPr lang="da-DK" altLang="da-DK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Godkendt</a:t>
            </a:r>
            <a:r>
              <a:rPr lang="da-DK" altLang="da-DK" sz="4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Smilende ansigt 7">
            <a:extLst>
              <a:ext uri="{FF2B5EF4-FFF2-40B4-BE49-F238E27FC236}">
                <a16:creationId xmlns:a16="http://schemas.microsoft.com/office/drawing/2014/main" id="{FB380633-D9CF-4B32-83CF-21C007690A30}"/>
              </a:ext>
            </a:extLst>
          </p:cNvPr>
          <p:cNvSpPr/>
          <p:nvPr/>
        </p:nvSpPr>
        <p:spPr>
          <a:xfrm rot="1241484">
            <a:off x="10576156" y="4454930"/>
            <a:ext cx="621817" cy="604981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indhold 4">
            <a:extLst>
              <a:ext uri="{FF2B5EF4-FFF2-40B4-BE49-F238E27FC236}">
                <a16:creationId xmlns:a16="http://schemas.microsoft.com/office/drawing/2014/main" id="{17692F05-597D-41B2-BEA3-CEEAA3593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733" y="1693510"/>
            <a:ext cx="4810867" cy="9708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a-DK" sz="2400" dirty="0"/>
              <a:t>Begge studier er godkendt som low-interventions studies</a:t>
            </a:r>
          </a:p>
        </p:txBody>
      </p:sp>
    </p:spTree>
    <p:extLst>
      <p:ext uri="{BB962C8B-B14F-4D97-AF65-F5344CB8AC3E}">
        <p14:creationId xmlns:p14="http://schemas.microsoft.com/office/powerpoint/2010/main" val="14812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36197" y="225085"/>
            <a:ext cx="10515600" cy="966334"/>
          </a:xfrm>
        </p:spPr>
        <p:txBody>
          <a:bodyPr>
            <a:normAutofit/>
          </a:bodyPr>
          <a:lstStyle/>
          <a:p>
            <a:r>
              <a:rPr lang="da-DK" altLang="da-DK" dirty="0"/>
              <a:t>DANNOAC design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654504" y="1534318"/>
            <a:ext cx="11212285" cy="459978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da-DK" sz="2400" dirty="0"/>
              <a:t>Nationalt clusterrandomiseret studie af patienter der opstartes i NOAK/DOAK (randomisering + ”real-</a:t>
            </a:r>
            <a:r>
              <a:rPr lang="da-DK" sz="2400" dirty="0" err="1"/>
              <a:t>life</a:t>
            </a:r>
            <a:r>
              <a:rPr lang="da-DK" sz="2400" dirty="0"/>
              <a:t>” registeropfølgning)</a:t>
            </a:r>
          </a:p>
          <a:p>
            <a:pPr>
              <a:defRPr/>
            </a:pPr>
            <a:r>
              <a:rPr lang="da-DK" sz="2400" dirty="0"/>
              <a:t>Består af to delstudier:</a:t>
            </a:r>
          </a:p>
          <a:p>
            <a:pPr marL="400050" lvl="1" indent="0">
              <a:buNone/>
              <a:defRPr/>
            </a:pPr>
            <a:r>
              <a:rPr lang="da-DK" dirty="0"/>
              <a:t>1) Atrieflimren som indikation (DANNOAC-AF)</a:t>
            </a:r>
          </a:p>
          <a:p>
            <a:pPr marL="400050" lvl="1" indent="0">
              <a:buNone/>
              <a:defRPr/>
            </a:pPr>
            <a:r>
              <a:rPr lang="da-DK" dirty="0"/>
              <a:t>	- Endepunkt: Stroke, MI &amp; død</a:t>
            </a:r>
          </a:p>
          <a:p>
            <a:pPr marL="400050" lvl="1" indent="0">
              <a:buNone/>
              <a:defRPr/>
            </a:pPr>
            <a:r>
              <a:rPr lang="da-DK" dirty="0"/>
              <a:t>	- Safety: major </a:t>
            </a:r>
            <a:r>
              <a:rPr lang="da-DK" dirty="0" err="1"/>
              <a:t>bleeding</a:t>
            </a:r>
            <a:endParaRPr lang="da-DK" dirty="0"/>
          </a:p>
          <a:p>
            <a:pPr marL="400050" lvl="1" indent="0">
              <a:buNone/>
              <a:defRPr/>
            </a:pPr>
            <a:r>
              <a:rPr lang="da-DK" dirty="0"/>
              <a:t>2) Venøs </a:t>
            </a:r>
            <a:r>
              <a:rPr lang="da-DK" dirty="0" err="1"/>
              <a:t>tromboemboli</a:t>
            </a:r>
            <a:r>
              <a:rPr lang="da-DK" dirty="0"/>
              <a:t> som indikation (DANNOAC-VTE)</a:t>
            </a:r>
          </a:p>
          <a:p>
            <a:pPr marL="400050" lvl="1" indent="0">
              <a:buNone/>
              <a:defRPr/>
            </a:pPr>
            <a:r>
              <a:rPr lang="da-DK" dirty="0"/>
              <a:t>	- Endepunkt: VTE</a:t>
            </a:r>
          </a:p>
          <a:p>
            <a:pPr marL="400050" lvl="1" indent="0">
              <a:buNone/>
              <a:defRPr/>
            </a:pPr>
            <a:r>
              <a:rPr lang="da-DK" dirty="0"/>
              <a:t>	- Safety: major </a:t>
            </a:r>
            <a:r>
              <a:rPr lang="da-DK" dirty="0" err="1"/>
              <a:t>bleeding</a:t>
            </a:r>
            <a:r>
              <a:rPr lang="da-DK" dirty="0"/>
              <a:t> </a:t>
            </a:r>
            <a:endParaRPr lang="da-DK" sz="2400" dirty="0"/>
          </a:p>
          <a:p>
            <a:pPr>
              <a:defRPr/>
            </a:pPr>
            <a:endParaRPr lang="da-DK" sz="2400" dirty="0"/>
          </a:p>
          <a:p>
            <a:pPr>
              <a:defRPr/>
            </a:pPr>
            <a:r>
              <a:rPr lang="da-DK" sz="2400" dirty="0"/>
              <a:t>Ingen registrering eller opfølgning af patienter i klinikken. Man gør som vanligt, men bruger primært et NOAC ingen for en tidsperiode. 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F3B7763-5106-47DD-99F0-6B8930C0E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387" y="2326744"/>
            <a:ext cx="2313224" cy="82484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7A8B1E9-71EF-4B5E-94F3-168318E19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37" y="3411757"/>
            <a:ext cx="2591149" cy="83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5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914400" y="513903"/>
            <a:ext cx="8229600" cy="774700"/>
          </a:xfrm>
        </p:spPr>
        <p:txBody>
          <a:bodyPr>
            <a:normAutofit/>
          </a:bodyPr>
          <a:lstStyle/>
          <a:p>
            <a:r>
              <a:rPr lang="da-DK" altLang="da-DK" dirty="0"/>
              <a:t>Behandlingssekvens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429000" y="1514334"/>
            <a:ext cx="5410200" cy="346364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Cluster (hospital/</a:t>
            </a:r>
            <a:r>
              <a:rPr lang="en-US" sz="1600" dirty="0" err="1">
                <a:ea typeface="ＭＳ Ｐゴシック" pitchFamily="34" charset="-128"/>
              </a:rPr>
              <a:t>praksis</a:t>
            </a:r>
            <a:r>
              <a:rPr lang="en-US" sz="1600" dirty="0">
                <a:ea typeface="ＭＳ Ｐゴシック" pitchFamily="34" charset="-128"/>
              </a:rPr>
              <a:t>) randomiseres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752600" y="2563816"/>
            <a:ext cx="1981200" cy="160020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6 mdr. Edoxaban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6 mdr. Apixaban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6 mdr. Rivaroxaban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6 mdr. Dabigatran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962400" y="2563816"/>
            <a:ext cx="1981200" cy="160020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6 mdr. Apixaban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6 </a:t>
            </a:r>
            <a:r>
              <a:rPr lang="en-US" sz="1600" dirty="0" err="1">
                <a:ea typeface="ＭＳ Ｐゴシック" pitchFamily="34" charset="-128"/>
              </a:rPr>
              <a:t>mdr</a:t>
            </a:r>
            <a:r>
              <a:rPr lang="en-US" sz="1600" dirty="0">
                <a:ea typeface="ＭＳ Ｐゴシック" pitchFamily="34" charset="-128"/>
              </a:rPr>
              <a:t>. Rivaroxaban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6 mdr. Dabigatran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6 mdr. Edoxaban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248400" y="2563816"/>
            <a:ext cx="1981200" cy="160020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6 mdr. Rivaroxaban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6 mdr. Dabigatran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6 mdr. Edoxaban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6 mdr. Apixaban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8458200" y="2563816"/>
            <a:ext cx="1981200" cy="160020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6 mdr. Dabigatran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6 mdr. Edoxaban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6 mdr. Apixaban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6 mdr. Rivaroxaban</a:t>
            </a:r>
          </a:p>
        </p:txBody>
      </p:sp>
      <p:cxnSp>
        <p:nvCxnSpPr>
          <p:cNvPr id="24" name="Vinklet forbindelse 23"/>
          <p:cNvCxnSpPr>
            <a:stCxn id="19" idx="2"/>
            <a:endCxn id="20" idx="0"/>
          </p:cNvCxnSpPr>
          <p:nvPr/>
        </p:nvCxnSpPr>
        <p:spPr>
          <a:xfrm rot="5400000">
            <a:off x="4087091" y="516807"/>
            <a:ext cx="703118" cy="33909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Figur 28"/>
          <p:cNvCxnSpPr>
            <a:stCxn id="19" idx="2"/>
            <a:endCxn id="23" idx="0"/>
          </p:cNvCxnSpPr>
          <p:nvPr/>
        </p:nvCxnSpPr>
        <p:spPr>
          <a:xfrm rot="16200000" flipH="1">
            <a:off x="7439891" y="554907"/>
            <a:ext cx="703118" cy="33147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/>
          <p:cNvCxnSpPr/>
          <p:nvPr/>
        </p:nvCxnSpPr>
        <p:spPr>
          <a:xfrm>
            <a:off x="5029200" y="2182816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pilforbindelse 26"/>
          <p:cNvCxnSpPr/>
          <p:nvPr/>
        </p:nvCxnSpPr>
        <p:spPr>
          <a:xfrm>
            <a:off x="7162800" y="2182816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inklet forbindelse 27"/>
          <p:cNvCxnSpPr/>
          <p:nvPr/>
        </p:nvCxnSpPr>
        <p:spPr>
          <a:xfrm rot="16200000" flipH="1">
            <a:off x="3943350" y="2811466"/>
            <a:ext cx="838200" cy="3543300"/>
          </a:xfrm>
          <a:prstGeom prst="bentConnector3">
            <a:avLst>
              <a:gd name="adj1" fmla="val 5380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505200" y="5002216"/>
            <a:ext cx="5410200" cy="38100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>
                <a:ea typeface="ＭＳ Ｐゴシック" pitchFamily="34" charset="-128"/>
              </a:rPr>
              <a:t>Registeropfølgning</a:t>
            </a:r>
          </a:p>
        </p:txBody>
      </p:sp>
      <p:cxnSp>
        <p:nvCxnSpPr>
          <p:cNvPr id="30" name="Figur 28"/>
          <p:cNvCxnSpPr/>
          <p:nvPr/>
        </p:nvCxnSpPr>
        <p:spPr>
          <a:xfrm rot="5400000">
            <a:off x="7296150" y="3001966"/>
            <a:ext cx="838200" cy="3162300"/>
          </a:xfrm>
          <a:prstGeom prst="bentConnector3">
            <a:avLst>
              <a:gd name="adj1" fmla="val 5380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/>
          <p:cNvCxnSpPr>
            <a:stCxn id="21" idx="2"/>
          </p:cNvCxnSpPr>
          <p:nvPr/>
        </p:nvCxnSpPr>
        <p:spPr>
          <a:xfrm>
            <a:off x="4953000" y="4164016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/>
          <p:cNvCxnSpPr/>
          <p:nvPr/>
        </p:nvCxnSpPr>
        <p:spPr>
          <a:xfrm>
            <a:off x="7239000" y="4164016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Content Placeholder 2"/>
          <p:cNvSpPr>
            <a:spLocks noGrp="1"/>
          </p:cNvSpPr>
          <p:nvPr>
            <p:ph idx="1"/>
          </p:nvPr>
        </p:nvSpPr>
        <p:spPr>
          <a:xfrm>
            <a:off x="2239735" y="5954716"/>
            <a:ext cx="8534400" cy="533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da-DK" altLang="da-DK" sz="2400" dirty="0"/>
              <a:t>Clustrene (kardiologisk afd./praksis, neurologisk afd., medicinsk afd. (VTE) </a:t>
            </a:r>
            <a:r>
              <a:rPr lang="da-DK" altLang="da-DK" sz="2400" dirty="0" err="1"/>
              <a:t>randomiseres</a:t>
            </a:r>
            <a:r>
              <a:rPr lang="da-DK" altLang="da-DK" sz="2400" dirty="0"/>
              <a:t> til at skifte behandling – Ikke patienten.</a:t>
            </a:r>
          </a:p>
          <a:p>
            <a:pPr algn="ctr">
              <a:buFontTx/>
              <a:buChar char="•"/>
            </a:pPr>
            <a:endParaRPr lang="en-US" altLang="da-DK" sz="1600" dirty="0"/>
          </a:p>
        </p:txBody>
      </p:sp>
    </p:spTree>
    <p:extLst>
      <p:ext uri="{BB962C8B-B14F-4D97-AF65-F5344CB8AC3E}">
        <p14:creationId xmlns:p14="http://schemas.microsoft.com/office/powerpoint/2010/main" val="93983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4C90345-FD54-4BAF-9A49-F77FB933A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25" t="17639" r="35390" b="8472"/>
          <a:stretch/>
        </p:blipFill>
        <p:spPr>
          <a:xfrm>
            <a:off x="3476625" y="79435"/>
            <a:ext cx="4627519" cy="6635690"/>
          </a:xfrm>
          <a:prstGeom prst="rect">
            <a:avLst/>
          </a:prstGeom>
          <a:effectLst>
            <a:outerShdw blurRad="50800" dist="1143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ladsholder til indhold 4">
            <a:extLst>
              <a:ext uri="{FF2B5EF4-FFF2-40B4-BE49-F238E27FC236}">
                <a16:creationId xmlns:a16="http://schemas.microsoft.com/office/drawing/2014/main" id="{26AB935B-99EC-4029-9533-4DC48749B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34294" y="2600960"/>
            <a:ext cx="3474826" cy="104893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da-DK" sz="2400" dirty="0"/>
              <a:t>Skal gives til patienten sammen med udskrivningspapirerne</a:t>
            </a:r>
          </a:p>
        </p:txBody>
      </p:sp>
    </p:spTree>
    <p:extLst>
      <p:ext uri="{BB962C8B-B14F-4D97-AF65-F5344CB8AC3E}">
        <p14:creationId xmlns:p14="http://schemas.microsoft.com/office/powerpoint/2010/main" val="207095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9BFCC7B-8D20-48F7-BF04-1356867A2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1" t="15083" r="14679" b="9447"/>
          <a:stretch/>
        </p:blipFill>
        <p:spPr>
          <a:xfrm>
            <a:off x="266700" y="127000"/>
            <a:ext cx="11773709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6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illedresultat for iphone">
            <a:extLst>
              <a:ext uri="{FF2B5EF4-FFF2-40B4-BE49-F238E27FC236}">
                <a16:creationId xmlns:a16="http://schemas.microsoft.com/office/drawing/2014/main" id="{28C30503-E92E-4E4B-8262-7016E0544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9" t="2481" r="25422" b="2820"/>
          <a:stretch/>
        </p:blipFill>
        <p:spPr bwMode="auto">
          <a:xfrm>
            <a:off x="7382602" y="303025"/>
            <a:ext cx="3264195" cy="63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46924EE-9D2E-41A5-88CB-E80DB618EB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67" t="43259" r="52417" b="16741"/>
          <a:stretch/>
        </p:blipFill>
        <p:spPr>
          <a:xfrm>
            <a:off x="7674608" y="1280160"/>
            <a:ext cx="2669540" cy="4559745"/>
          </a:xfrm>
          <a:prstGeom prst="rect">
            <a:avLst/>
          </a:prstGeom>
        </p:spPr>
      </p:pic>
      <p:sp>
        <p:nvSpPr>
          <p:cNvPr id="4" name="Pladsholder til indhold 4">
            <a:extLst>
              <a:ext uri="{FF2B5EF4-FFF2-40B4-BE49-F238E27FC236}">
                <a16:creationId xmlns:a16="http://schemas.microsoft.com/office/drawing/2014/main" id="{3C4BD4D8-138B-4F3C-AB42-526D56E19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733" y="1693510"/>
            <a:ext cx="4810867" cy="16021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a-DK" sz="2400" dirty="0"/>
              <a:t>Når du har skannet QR-koden kan du gemme DANNOAC app med </a:t>
            </a:r>
            <a:r>
              <a:rPr lang="da-DK" sz="2400" dirty="0" err="1"/>
              <a:t>randomiseringen</a:t>
            </a:r>
            <a:r>
              <a:rPr lang="da-DK" sz="2400" dirty="0"/>
              <a:t> på din hjemmeskærm</a:t>
            </a:r>
          </a:p>
          <a:p>
            <a:pPr marL="0" indent="0">
              <a:buNone/>
              <a:defRPr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06615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6495</TotalTime>
  <Words>509</Words>
  <Application>Microsoft Office PowerPoint</Application>
  <PresentationFormat>Widescreen</PresentationFormat>
  <Paragraphs>93</Paragraphs>
  <Slides>15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inherit</vt:lpstr>
      <vt:lpstr>Open Sans</vt:lpstr>
      <vt:lpstr>Office-tema</vt:lpstr>
      <vt:lpstr>DANNOAC  - et nationalt clusterrandomiseret registerstudie</vt:lpstr>
      <vt:lpstr>PowerPoint-præsentation</vt:lpstr>
      <vt:lpstr>PowerPoint-præsentation</vt:lpstr>
      <vt:lpstr>PowerPoint-præsentation</vt:lpstr>
      <vt:lpstr>DANNOAC design</vt:lpstr>
      <vt:lpstr>Behandlingssekvens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Start</vt:lpstr>
      <vt:lpstr>Endorsement</vt:lpstr>
      <vt:lpstr>Ved spørgsmål kan I kontakte lokal DANNOAC 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DANNOAC  - et nationalt clusterrandomiseret registerstudie</dc:title>
  <dc:creator>Casper Niels Furbo</dc:creator>
  <cp:lastModifiedBy>Casper Niels Furbo Bang</cp:lastModifiedBy>
  <cp:revision>30</cp:revision>
  <dcterms:created xsi:type="dcterms:W3CDTF">2022-05-18T19:34:51Z</dcterms:created>
  <dcterms:modified xsi:type="dcterms:W3CDTF">2023-03-28T13:21:54Z</dcterms:modified>
</cp:coreProperties>
</file>